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19" r:id="rId2"/>
    <p:sldId id="256" r:id="rId3"/>
    <p:sldId id="2529" r:id="rId4"/>
    <p:sldId id="2534" r:id="rId5"/>
    <p:sldId id="1891" r:id="rId6"/>
    <p:sldId id="2533" r:id="rId7"/>
    <p:sldId id="1582" r:id="rId8"/>
    <p:sldId id="2535" r:id="rId9"/>
    <p:sldId id="2528" r:id="rId10"/>
    <p:sldId id="2536" r:id="rId11"/>
    <p:sldId id="2539" r:id="rId12"/>
    <p:sldId id="650" r:id="rId13"/>
    <p:sldId id="2530" r:id="rId14"/>
    <p:sldId id="2537" r:id="rId15"/>
    <p:sldId id="2544" r:id="rId16"/>
    <p:sldId id="2543" r:id="rId17"/>
    <p:sldId id="2542" r:id="rId18"/>
    <p:sldId id="2541" r:id="rId19"/>
    <p:sldId id="252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D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8" autoAdjust="0"/>
    <p:restoredTop sz="94674"/>
  </p:normalViewPr>
  <p:slideViewPr>
    <p:cSldViewPr snapToGrid="0">
      <p:cViewPr varScale="1">
        <p:scale>
          <a:sx n="72" d="100"/>
          <a:sy n="72" d="100"/>
        </p:scale>
        <p:origin x="288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7792;&#38182;&#28059;\Desktop\&#24037;&#20316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7792;&#38182;&#28059;\Desktop\&#24037;&#20316;&#31807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908569196924261E-2"/>
          <c:y val="0.12531592183786674"/>
          <c:w val="0.8415123566522229"/>
          <c:h val="0.73184106534252524"/>
        </c:manualLayout>
      </c:layout>
      <c:barChart>
        <c:barDir val="col"/>
        <c:grouping val="clustered"/>
        <c:varyColors val="0"/>
        <c:ser>
          <c:idx val="0"/>
          <c:order val="0"/>
          <c:tx>
            <c:v>保有量（亿）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0"/>
                  <c:y val="9.6636527085403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65A-4335-ABB3-9C6475ED29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Sheet1!$A:$A</c:f>
              <c:strCache>
                <c:ptCount val="9"/>
                <c:pt idx="0">
                  <c:v>年份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strCache>
            </c:strRef>
          </c:cat>
          <c:val>
            <c:numRef>
              <c:f>Sheet1!$B$1:$B$9</c:f>
              <c:numCache>
                <c:formatCode>General</c:formatCode>
                <c:ptCount val="9"/>
                <c:pt idx="0">
                  <c:v>0</c:v>
                </c:pt>
                <c:pt idx="1">
                  <c:v>1.54</c:v>
                </c:pt>
                <c:pt idx="2">
                  <c:v>1.72</c:v>
                </c:pt>
                <c:pt idx="3">
                  <c:v>1.94</c:v>
                </c:pt>
                <c:pt idx="4">
                  <c:v>2.17</c:v>
                </c:pt>
                <c:pt idx="5">
                  <c:v>2.4</c:v>
                </c:pt>
                <c:pt idx="6">
                  <c:v>2.5</c:v>
                </c:pt>
                <c:pt idx="7">
                  <c:v>2.81</c:v>
                </c:pt>
                <c:pt idx="8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5A-4335-ABB3-9C6475ED2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3818816"/>
        <c:axId val="1413819648"/>
      </c:barChart>
      <c:lineChart>
        <c:grouping val="standard"/>
        <c:varyColors val="0"/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Sheet1!$D$1:$D$9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5A-4335-ABB3-9C6475ED2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3818816"/>
        <c:axId val="1413819648"/>
      </c:lineChart>
      <c:lineChart>
        <c:grouping val="standard"/>
        <c:varyColors val="0"/>
        <c:ser>
          <c:idx val="1"/>
          <c:order val="1"/>
          <c:tx>
            <c:v>增长率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1.389287874826483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5A-4335-ABB3-9C6475ED29D4}"/>
                </c:ext>
              </c:extLst>
            </c:dLbl>
            <c:dLbl>
              <c:idx val="6"/>
              <c:layout>
                <c:manualLayout>
                  <c:x val="-1.667171704464278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5A-4335-ABB3-9C6475ED29D4}"/>
                </c:ext>
              </c:extLst>
            </c:dLbl>
            <c:dLbl>
              <c:idx val="7"/>
              <c:layout>
                <c:manualLayout>
                  <c:x val="-3.0564814581845113E-2"/>
                  <c:y val="-9.203478770038400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5A-4335-ABB3-9C6475ED29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Sheet1!$C$1:$C$9</c:f>
              <c:numCache>
                <c:formatCode>General</c:formatCode>
                <c:ptCount val="9"/>
                <c:pt idx="0">
                  <c:v>0</c:v>
                </c:pt>
                <c:pt idx="2">
                  <c:v>0.104</c:v>
                </c:pt>
                <c:pt idx="3">
                  <c:v>0.113</c:v>
                </c:pt>
                <c:pt idx="4">
                  <c:v>0.105</c:v>
                </c:pt>
                <c:pt idx="5">
                  <c:v>9.6000000000000002E-2</c:v>
                </c:pt>
                <c:pt idx="6">
                  <c:v>0.04</c:v>
                </c:pt>
                <c:pt idx="7">
                  <c:v>0.105</c:v>
                </c:pt>
                <c:pt idx="8">
                  <c:v>6.6000000000000003E-2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65A-4335-ABB3-9C6475ED2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3820896"/>
        <c:axId val="1413820064"/>
      </c:lineChart>
      <c:dateAx>
        <c:axId val="14138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819648"/>
        <c:crosses val="autoZero"/>
        <c:auto val="0"/>
        <c:lblOffset val="100"/>
        <c:baseTimeUnit val="days"/>
      </c:dateAx>
      <c:valAx>
        <c:axId val="141381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818816"/>
        <c:crosses val="autoZero"/>
        <c:crossBetween val="between"/>
      </c:valAx>
      <c:valAx>
        <c:axId val="141382006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820896"/>
        <c:crosses val="max"/>
        <c:crossBetween val="between"/>
      </c:valAx>
      <c:catAx>
        <c:axId val="1413820896"/>
        <c:scaling>
          <c:orientation val="minMax"/>
        </c:scaling>
        <c:delete val="1"/>
        <c:axPos val="b"/>
        <c:majorTickMark val="out"/>
        <c:minorTickMark val="none"/>
        <c:tickLblPos val="nextTo"/>
        <c:crossAx val="14138200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30219671685756677"/>
          <c:y val="0.92437001106062022"/>
          <c:w val="0.43011232592238657"/>
          <c:h val="7.20539895567204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2014-2021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中国载货汽车保有量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保有量（万）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Sheet1!$E:$E</c:f>
              <c:strCache>
                <c:ptCount val="9"/>
                <c:pt idx="0">
                  <c:v>年份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1314</c:v>
                </c:pt>
                <c:pt idx="1">
                  <c:v>1756</c:v>
                </c:pt>
                <c:pt idx="2">
                  <c:v>2015</c:v>
                </c:pt>
                <c:pt idx="3">
                  <c:v>2218</c:v>
                </c:pt>
                <c:pt idx="4">
                  <c:v>2569</c:v>
                </c:pt>
                <c:pt idx="5">
                  <c:v>2681</c:v>
                </c:pt>
                <c:pt idx="6">
                  <c:v>2917</c:v>
                </c:pt>
                <c:pt idx="7">
                  <c:v>3191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51-44C7-933A-5505457BA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9114064"/>
        <c:axId val="1549105744"/>
      </c:barChart>
      <c:lineChart>
        <c:grouping val="standard"/>
        <c:varyColors val="0"/>
        <c:ser>
          <c:idx val="1"/>
          <c:order val="1"/>
          <c:tx>
            <c:strRef>
              <c:f>Sheet1!$G$1</c:f>
              <c:strCache>
                <c:ptCount val="1"/>
                <c:pt idx="0">
                  <c:v>增长率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5.092757657409471E-17"/>
                  <c:y val="1.3910409659738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51-44C7-933A-5505457BAF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Sheet1!$G$2:$G$9</c:f>
              <c:numCache>
                <c:formatCode>General</c:formatCode>
                <c:ptCount val="8"/>
                <c:pt idx="1">
                  <c:v>0.23</c:v>
                </c:pt>
                <c:pt idx="2">
                  <c:v>0.14899999999999999</c:v>
                </c:pt>
                <c:pt idx="3">
                  <c:v>9.5000000000000001E-2</c:v>
                </c:pt>
                <c:pt idx="4">
                  <c:v>0.13600000000000001</c:v>
                </c:pt>
                <c:pt idx="5">
                  <c:v>1.9E-2</c:v>
                </c:pt>
                <c:pt idx="6">
                  <c:v>0.10299999999999999</c:v>
                </c:pt>
                <c:pt idx="7">
                  <c:v>7.2999999999999995E-2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51-44C7-933A-5505457BA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9114480"/>
        <c:axId val="1549116144"/>
      </c:lineChart>
      <c:catAx>
        <c:axId val="154911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9105744"/>
        <c:crosses val="autoZero"/>
        <c:auto val="1"/>
        <c:lblAlgn val="ctr"/>
        <c:lblOffset val="100"/>
        <c:noMultiLvlLbl val="0"/>
      </c:catAx>
      <c:valAx>
        <c:axId val="154910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9114064"/>
        <c:crosses val="autoZero"/>
        <c:crossBetween val="between"/>
      </c:valAx>
      <c:valAx>
        <c:axId val="15491161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9114480"/>
        <c:crosses val="max"/>
        <c:crossBetween val="between"/>
      </c:valAx>
      <c:catAx>
        <c:axId val="1549114480"/>
        <c:scaling>
          <c:orientation val="minMax"/>
        </c:scaling>
        <c:delete val="1"/>
        <c:axPos val="b"/>
        <c:majorTickMark val="out"/>
        <c:minorTickMark val="none"/>
        <c:tickLblPos val="nextTo"/>
        <c:crossAx val="15491161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0.22816</cdr:x>
      <cdr:y>0</cdr:y>
    </cdr:from>
    <cdr:to>
      <cdr:x>0.82472</cdr:x>
      <cdr:y>0.12427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E5893E38-FC5C-4FC9-D223-AA65EDCFC2F5}"/>
            </a:ext>
          </a:extLst>
        </cdr:cNvPr>
        <cdr:cNvSpPr txBox="1"/>
      </cdr:nvSpPr>
      <cdr:spPr>
        <a:xfrm xmlns:a="http://schemas.openxmlformats.org/drawingml/2006/main">
          <a:off x="1123355" y="0"/>
          <a:ext cx="2937105" cy="36950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2014-2021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中国小型汽车保有量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5AF2E-FF87-4558-A60B-638F37FEE1B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EDD2C-399A-4949-AB71-6C62C2FFE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15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EDD2C-399A-4949-AB71-6C62C2FFE8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EDD2C-399A-4949-AB71-6C62C2FFE8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02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EDD2C-399A-4949-AB71-6C62C2FFE8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498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EDD2C-399A-4949-AB71-6C62C2FFE8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4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1A1CE-848A-4569-B498-9D503BC6E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87AEC5-5EE5-4041-889B-2AAF7A4F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D915F2-1B5B-41DA-AEFD-BF1A9CED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BE0942-8363-49BF-BEAF-D360A3FC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D66D9-7F9B-43A0-9525-A59BC031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61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60D-0AC0-4483-BC59-A9CBA01D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37565F-07CA-4A34-A8BC-AA946490F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264C83-6E29-4CC5-B57B-C427F5CC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7DFCFA-AC9A-4B35-B983-7BBE4615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C35CE-E532-44BF-81F9-9C45A3D5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80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A16769-1200-4FDF-9A36-58582F11B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0D84A2-EEBB-44AE-A475-FB0A16BE8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4D5FE5-40F8-4406-97A8-CFF55BCC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5CD959-D68D-4BD6-B24B-80BA42AC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DEE330-CA9F-4533-A320-FA6BE7CB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3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F5579-73D8-466F-9544-FB708A2A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6A5A9-8D63-4A55-B8B1-48894947F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952DC-D082-4B2E-8C44-B8952A39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7043A6-96DC-416D-A38E-35E7D38C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F795C7-DFFB-433D-B558-580C9284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62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286C3-D83F-4260-848A-FC8D3C4B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D125E-8AC9-42AE-8BDC-1C5961E11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3B5989-8280-4C32-9081-08E328EFA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CD046-9155-4B54-9056-B5CFA87B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4B2A00-E781-4976-8439-0EA8B2C4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9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280AE-724B-4DAF-8A3A-A5CE249B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7528D-47E3-4D2A-8C00-9069DBC23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A86999-58DE-4F36-91FC-4E49ADCAB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8F3298-0DD5-49F3-9EE4-AB94EFAD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59ABC2-FEA6-41ED-B942-9F01D122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E63A8F-6924-4F7A-8E92-C501C2BD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CFAD0-309B-4A6D-833B-A17EA4C7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6AC1E8-31DA-4362-8A4E-AC34BCA5F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8DA39A-C4E6-4859-9C81-BA11728E1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D9AFF0-0881-4ACE-85BC-B2B4E9061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E2CFE5-2EFE-401D-85F2-C3734A197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E300E3-5AA1-4BD5-A627-C2BFDB45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A142A6-3769-42E5-9FDC-4EAF4138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941FAD-400E-4B03-AC4F-83F77A19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3E4A6-0069-465B-ACD0-57E77818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B7154B-8840-4BB9-BEF3-69E5522D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C3AD87-8784-4640-A678-433D125B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8DF017-7090-48DD-AB7E-87FE7184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73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4DFEAB-1BFE-4145-9F62-D7713696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482919-F961-47CC-BAB5-8BE65FFB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76916A-DC4F-4510-A8A0-9231E167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94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AAF52-B1A4-4C9F-9B8B-DED396FB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F5164-43B9-48D8-B292-4E30498E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105557-DEC0-483D-A2A8-7A0B2F985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B9180-A6A8-410E-A15E-2E652A24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518382-3A9E-48CE-B512-35D4E4ED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322A87-1EBE-4715-9430-96D529D2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8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778BE-ACB1-410D-94D3-A8A437AD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812D2C-4EC1-4D55-8001-23EF31CA4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8BC73A-4006-42F9-9DF4-4FB9ADA68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49239-3A7E-4FA2-8D3F-8681F29B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19E3C7-8163-4C10-A287-53520D92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574C80-3DC3-45EB-9A8E-3F0109B7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38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2B615E-E517-4452-8082-E1D51444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ECC897-0792-4E5E-BE79-AED72526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0EF4C-83AC-4E4E-AA7C-0DAD5BE63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271B8-B4E8-4CBA-A672-8C7C1858908F}" type="datetimeFigureOut">
              <a:rPr lang="zh-CN" altLang="en-US" smtClean="0"/>
              <a:t>2023-05-25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CC2F6A-4D96-4838-89C7-FF4355832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F3DE03-304F-4AAA-A915-A6A279022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8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Visio_Drawing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6.jpeg"/><Relationship Id="rId5" Type="http://schemas.openxmlformats.org/officeDocument/2006/relationships/image" Target="../media/image4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4.jpeg"/><Relationship Id="rId9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1384D67-C240-F059-35B4-9A3BD99A115A}"/>
              </a:ext>
            </a:extLst>
          </p:cNvPr>
          <p:cNvSpPr/>
          <p:nvPr/>
        </p:nvSpPr>
        <p:spPr>
          <a:xfrm>
            <a:off x="-2959858" y="-641445"/>
            <a:ext cx="16607619" cy="8393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97">
            <a:extLst>
              <a:ext uri="{FF2B5EF4-FFF2-40B4-BE49-F238E27FC236}">
                <a16:creationId xmlns:a16="http://schemas.microsoft.com/office/drawing/2014/main" id="{3CD18F74-62BD-854A-83F8-E04FA8BA9E04}"/>
              </a:ext>
            </a:extLst>
          </p:cNvPr>
          <p:cNvSpPr txBox="1"/>
          <p:nvPr/>
        </p:nvSpPr>
        <p:spPr>
          <a:xfrm>
            <a:off x="3654697" y="1261464"/>
            <a:ext cx="4882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行车安全监测系统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6F4487-441F-4CD1-D743-9DBF0B8970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1480" y="203464"/>
            <a:ext cx="1504315" cy="14427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607785-6489-E76D-C4EF-673C9389E026}"/>
              </a:ext>
            </a:extLst>
          </p:cNvPr>
          <p:cNvSpPr txBox="1"/>
          <p:nvPr/>
        </p:nvSpPr>
        <p:spPr>
          <a:xfrm>
            <a:off x="331172" y="470837"/>
            <a:ext cx="738664" cy="61688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2 0 2 2 </a:t>
            </a:r>
            <a:r>
              <a:rPr lang="zh-CN" altLang="en-US" sz="2400" b="1" dirty="0"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年 省 级 大 学 生 创 新 训 练 计 划</a:t>
            </a:r>
          </a:p>
        </p:txBody>
      </p:sp>
    </p:spTree>
    <p:extLst>
      <p:ext uri="{BB962C8B-B14F-4D97-AF65-F5344CB8AC3E}">
        <p14:creationId xmlns:p14="http://schemas.microsoft.com/office/powerpoint/2010/main" val="51376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1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63948"/>
            <a:ext cx="12569372" cy="6807145"/>
            <a:chOff x="-188686" y="263948"/>
            <a:chExt cx="12569372" cy="6807145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398779" y="263948"/>
              <a:ext cx="1531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产品介绍</a:t>
              </a:r>
              <a:endParaRPr lang="en-US" altLang="zh-CN" sz="2000" b="1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0" name="TextBox 24">
            <a:extLst>
              <a:ext uri="{FF2B5EF4-FFF2-40B4-BE49-F238E27FC236}">
                <a16:creationId xmlns:a16="http://schemas.microsoft.com/office/drawing/2014/main" id="{E5D54D62-76F5-4090-8350-9973BD0CD8F5}"/>
              </a:ext>
            </a:extLst>
          </p:cNvPr>
          <p:cNvSpPr txBox="1"/>
          <p:nvPr/>
        </p:nvSpPr>
        <p:spPr>
          <a:xfrm>
            <a:off x="6096000" y="1672656"/>
            <a:ext cx="5492682" cy="1938976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本项目设计一套基于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Raspberry Pi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微控制器驾驶员驾驶状态系统。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Raspberry Pi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：图像信息处理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微控制器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：辅助监测控制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7A4307CA-CD6A-1900-9BA5-6BCD0EDB826C}"/>
              </a:ext>
            </a:extLst>
          </p:cNvPr>
          <p:cNvSpPr txBox="1"/>
          <p:nvPr/>
        </p:nvSpPr>
        <p:spPr>
          <a:xfrm>
            <a:off x="2420784" y="5319304"/>
            <a:ext cx="1448346" cy="34879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硬件原理图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8C20BF-7D8F-186F-08E4-2CF9CDE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3" y="1241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75588BE-ED9F-C0A6-01C0-163F5B443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255226"/>
              </p:ext>
            </p:extLst>
          </p:nvPr>
        </p:nvGraphicFramePr>
        <p:xfrm>
          <a:off x="301625" y="1241425"/>
          <a:ext cx="5473700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571821" imgH="3342292" progId="Visio.Drawing.15">
                  <p:embed/>
                </p:oleObj>
              </mc:Choice>
              <mc:Fallback>
                <p:oleObj r:id="rId4" imgW="4571821" imgH="334229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41425"/>
                        <a:ext cx="5473700" cy="402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1231968F-0592-48BC-D689-33DE3EEBB387}"/>
              </a:ext>
            </a:extLst>
          </p:cNvPr>
          <p:cNvSpPr txBox="1"/>
          <p:nvPr/>
        </p:nvSpPr>
        <p:spPr>
          <a:xfrm>
            <a:off x="5909582" y="4442286"/>
            <a:ext cx="6282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该系统可实时对非正常驾驶中的驾驶员进行震动，语音和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灯光提醒。实现优势互补的“融合检测”。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244E36-A0A4-70E8-A043-DC2673F980C9}"/>
              </a:ext>
            </a:extLst>
          </p:cNvPr>
          <p:cNvSpPr/>
          <p:nvPr/>
        </p:nvSpPr>
        <p:spPr>
          <a:xfrm>
            <a:off x="5963379" y="1606349"/>
            <a:ext cx="6131997" cy="3689048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PA-任意多边形 32">
            <a:extLst>
              <a:ext uri="{FF2B5EF4-FFF2-40B4-BE49-F238E27FC236}">
                <a16:creationId xmlns:a16="http://schemas.microsoft.com/office/drawing/2014/main" id="{4A9B2BBB-B80C-8E40-85AF-B9EF32D62665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02886" y="1495183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17F34C-D1FB-30E6-31DB-0201C1FFBEDB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4 L 1.25E-6 0.0002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147225"/>
            <a:ext cx="12569372" cy="6923868"/>
            <a:chOff x="-188686" y="147225"/>
            <a:chExt cx="12569372" cy="692386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301083" y="14722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产品介绍</a:t>
              </a:r>
              <a:endParaRPr lang="en-US" altLang="zh-CN" sz="2000" b="1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8C20BF-7D8F-186F-08E4-2CF9CDE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3" y="1241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图片 14" descr="人戴着帽子&#10;&#10;中度可信度描述已自动生成">
            <a:extLst>
              <a:ext uri="{FF2B5EF4-FFF2-40B4-BE49-F238E27FC236}">
                <a16:creationId xmlns:a16="http://schemas.microsoft.com/office/drawing/2014/main" id="{21BADD34-5CD6-8DFD-ABED-398E6A7C6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0" b="9897"/>
          <a:stretch/>
        </p:blipFill>
        <p:spPr bwMode="auto">
          <a:xfrm>
            <a:off x="499233" y="1239901"/>
            <a:ext cx="2846275" cy="2494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4496CE9-9357-716F-50DD-81FBF3B92305}"/>
              </a:ext>
            </a:extLst>
          </p:cNvPr>
          <p:cNvSpPr txBox="1"/>
          <p:nvPr/>
        </p:nvSpPr>
        <p:spPr>
          <a:xfrm>
            <a:off x="369434" y="4611714"/>
            <a:ext cx="6282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  车辆行驶过程中，</a:t>
            </a:r>
            <a:r>
              <a:rPr lang="en-US" altLang="zh-CN" dirty="0"/>
              <a:t>Raspberry Pi</a:t>
            </a:r>
            <a:r>
              <a:rPr lang="zh-CN" altLang="en-US" dirty="0"/>
              <a:t>通过摄像头获取每帧图像，计算出驾驶员头部估计值，嘴部的开合度（</a:t>
            </a:r>
            <a:r>
              <a:rPr lang="en-US" altLang="zh-CN" dirty="0"/>
              <a:t>MAR</a:t>
            </a:r>
            <a:r>
              <a:rPr lang="zh-CN" altLang="en-US" dirty="0"/>
              <a:t>）和眼部的闭合程度（</a:t>
            </a:r>
            <a:r>
              <a:rPr lang="en-US" altLang="zh-CN" dirty="0"/>
              <a:t>EAR</a:t>
            </a:r>
            <a:r>
              <a:rPr lang="zh-CN" altLang="en-US" dirty="0"/>
              <a:t>）对驾驶员进行状况监测。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431B6B-F56C-9262-7ECF-28E7908B0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34" y="152402"/>
            <a:ext cx="4292856" cy="64898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4D10090-3458-D2AC-9807-68A9726B1D4E}"/>
              </a:ext>
            </a:extLst>
          </p:cNvPr>
          <p:cNvSpPr/>
          <p:nvPr/>
        </p:nvSpPr>
        <p:spPr>
          <a:xfrm>
            <a:off x="120300" y="4275248"/>
            <a:ext cx="6648635" cy="1928963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任意多边形 32">
            <a:extLst>
              <a:ext uri="{FF2B5EF4-FFF2-40B4-BE49-F238E27FC236}">
                <a16:creationId xmlns:a16="http://schemas.microsoft.com/office/drawing/2014/main" id="{257FB247-F604-F5AB-3F05-64D0F0573816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3006" y="4240637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FEAA978-B85D-F6FC-A77A-1B1D2386F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D36F0E0-12E8-4430-621A-6A51CC0D940B}"/>
              </a:ext>
            </a:extLst>
          </p:cNvPr>
          <p:cNvSpPr txBox="1"/>
          <p:nvPr/>
        </p:nvSpPr>
        <p:spPr>
          <a:xfrm>
            <a:off x="8933405" y="147225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656C54-1747-9A44-65E0-E3F1D8C4E3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13161" r="2969" b="5961"/>
          <a:stretch/>
        </p:blipFill>
        <p:spPr>
          <a:xfrm>
            <a:off x="4158172" y="1239901"/>
            <a:ext cx="1888242" cy="24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0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-1.875E-6 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45DDFD9-95BC-464A-9409-ECE9FDF8137B}"/>
              </a:ext>
            </a:extLst>
          </p:cNvPr>
          <p:cNvGrpSpPr/>
          <p:nvPr/>
        </p:nvGrpSpPr>
        <p:grpSpPr>
          <a:xfrm>
            <a:off x="-188686" y="321804"/>
            <a:ext cx="12569372" cy="6749289"/>
            <a:chOff x="-188686" y="321804"/>
            <a:chExt cx="12569372" cy="6749289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DC169EE-74D7-48AA-97FB-B3934957AC4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15">
              <a:extLst>
                <a:ext uri="{FF2B5EF4-FFF2-40B4-BE49-F238E27FC236}">
                  <a16:creationId xmlns:a16="http://schemas.microsoft.com/office/drawing/2014/main" id="{4D0A68A9-D034-4554-95A4-F99D4702B01C}"/>
                </a:ext>
              </a:extLst>
            </p:cNvPr>
            <p:cNvSpPr txBox="1"/>
            <p:nvPr/>
          </p:nvSpPr>
          <p:spPr>
            <a:xfrm>
              <a:off x="638940" y="321804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产品介绍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3230F25-EF6E-49B3-A3B8-0A813A0F1119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ED60D4B-32C1-46C3-B518-9FA9C24D7C29}"/>
              </a:ext>
            </a:extLst>
          </p:cNvPr>
          <p:cNvSpPr/>
          <p:nvPr/>
        </p:nvSpPr>
        <p:spPr bwMode="auto">
          <a:xfrm>
            <a:off x="7440605" y="1484424"/>
            <a:ext cx="3883538" cy="42087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PA-文本框 9">
            <a:extLst>
              <a:ext uri="{FF2B5EF4-FFF2-40B4-BE49-F238E27FC236}">
                <a16:creationId xmlns:a16="http://schemas.microsoft.com/office/drawing/2014/main" id="{DF321FA2-C25F-4A5C-885C-14F5223E76B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24699" y="4809402"/>
            <a:ext cx="6392169" cy="15844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        通过一幅面部图像来获得头部的姿态角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.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在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3D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空间中，表示物体的旋转可以由三个欧拉角来表示：分别计算</a:t>
            </a:r>
            <a:r>
              <a:rPr lang="en-US" altLang="zh-CN" sz="2000" b="1" dirty="0">
                <a:solidFill>
                  <a:srgbClr val="92D050"/>
                </a:solidFill>
                <a:latin typeface="+mn-lt"/>
                <a:ea typeface="+mn-ea"/>
              </a:rPr>
              <a:t>Pitch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围绕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X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轴旋转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92D050"/>
                </a:solidFill>
                <a:latin typeface="+mn-lt"/>
                <a:ea typeface="+mn-ea"/>
              </a:rPr>
              <a:t>Yaw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围绕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Y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轴旋转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和</a:t>
            </a:r>
            <a:r>
              <a:rPr lang="en-US" altLang="zh-CN" sz="2000" b="1" dirty="0">
                <a:solidFill>
                  <a:srgbClr val="92D050"/>
                </a:solidFill>
                <a:latin typeface="+mn-lt"/>
                <a:ea typeface="+mn-ea"/>
              </a:rPr>
              <a:t>Roll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围绕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Z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轴旋转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，分别学名俯仰角、偏航角和滚转角，通俗是抬头、摇头和转头。</a:t>
            </a:r>
          </a:p>
        </p:txBody>
      </p:sp>
      <p:sp>
        <p:nvSpPr>
          <p:cNvPr id="10" name="PA-任意多边形 32">
            <a:extLst>
              <a:ext uri="{FF2B5EF4-FFF2-40B4-BE49-F238E27FC236}">
                <a16:creationId xmlns:a16="http://schemas.microsoft.com/office/drawing/2014/main" id="{D0B85ACB-C44B-4FA8-907F-62525008767D}"/>
              </a:ext>
            </a:extLst>
          </p:cNvPr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400962" y="4714502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3AC0E72-68BC-AD05-85E8-55BF097CB2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b="8154"/>
          <a:stretch/>
        </p:blipFill>
        <p:spPr bwMode="auto">
          <a:xfrm>
            <a:off x="1449726" y="1484424"/>
            <a:ext cx="4544674" cy="253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DCBC1B-6F2E-F7B9-54C0-A0CC96D13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72" y="1090379"/>
            <a:ext cx="5076128" cy="536470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F0BBD7D-1699-1B66-CC6E-226BB8399B95}"/>
              </a:ext>
            </a:extLst>
          </p:cNvPr>
          <p:cNvSpPr/>
          <p:nvPr/>
        </p:nvSpPr>
        <p:spPr>
          <a:xfrm>
            <a:off x="638940" y="4754514"/>
            <a:ext cx="6476932" cy="1740581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0AFC5B-CC27-7D84-85C8-728E9C4BE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75B237B-60A9-22F2-F005-341F981AD4A7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-2.91667E-6 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4844AC-D1CE-1107-BF15-CD36B5252EB1}"/>
              </a:ext>
            </a:extLst>
          </p:cNvPr>
          <p:cNvSpPr/>
          <p:nvPr/>
        </p:nvSpPr>
        <p:spPr>
          <a:xfrm>
            <a:off x="-210207" y="-840828"/>
            <a:ext cx="12927724" cy="88392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33D98-DE1C-1DBA-E569-A108AEA9EA68}"/>
              </a:ext>
            </a:extLst>
          </p:cNvPr>
          <p:cNvSpPr txBox="1"/>
          <p:nvPr/>
        </p:nvSpPr>
        <p:spPr>
          <a:xfrm>
            <a:off x="4467728" y="3658713"/>
            <a:ext cx="395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创新与改进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95FFFEBA-2F7E-B322-99F4-42856B66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307" y="1769132"/>
            <a:ext cx="20793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03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51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1785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400" b="1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创新与改进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8C20BF-7D8F-186F-08E4-2CF9CDE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3" y="1241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6FE6C9-BA2B-08D3-8029-C917909FF6C7}"/>
              </a:ext>
            </a:extLst>
          </p:cNvPr>
          <p:cNvSpPr txBox="1"/>
          <p:nvPr/>
        </p:nvSpPr>
        <p:spPr>
          <a:xfrm>
            <a:off x="1946532" y="4120437"/>
            <a:ext cx="2393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头部姿势估计欧拉角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AAA761-65DD-3D48-81EA-10166E8AE6A5}"/>
              </a:ext>
            </a:extLst>
          </p:cNvPr>
          <p:cNvSpPr txBox="1"/>
          <p:nvPr/>
        </p:nvSpPr>
        <p:spPr>
          <a:xfrm>
            <a:off x="1726849" y="4991277"/>
            <a:ext cx="911386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just">
              <a:lnSpc>
                <a:spcPct val="150000"/>
              </a:lnSpc>
            </a:pPr>
            <a:r>
              <a:rPr lang="zh-CN" altLang="en-US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引入头部姿势估计算法，相似计算三维空间中真实投影的欧拉角</a:t>
            </a:r>
            <a:r>
              <a:rPr lang="en-US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降低世界坐标系投影到相机二维图像的距离偏差，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多维度提醒。</a:t>
            </a:r>
            <a:endParaRPr lang="zh-CN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86A558-8E79-8322-DB49-12B53E70260C}"/>
              </a:ext>
            </a:extLst>
          </p:cNvPr>
          <p:cNvSpPr/>
          <p:nvPr/>
        </p:nvSpPr>
        <p:spPr>
          <a:xfrm>
            <a:off x="969644" y="4764510"/>
            <a:ext cx="9917369" cy="1704758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-任意多边形 32">
            <a:extLst>
              <a:ext uri="{FF2B5EF4-FFF2-40B4-BE49-F238E27FC236}">
                <a16:creationId xmlns:a16="http://schemas.microsoft.com/office/drawing/2014/main" id="{E7059310-0D57-43DE-4E47-57ACBA23EC21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827573" y="4662227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3C366C8-AAB8-780A-1F26-2D573C115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8F14458-3F4F-59ED-EEF1-BF561DD5DFEA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00D2EF-AE9F-D847-84B2-4D347ABA1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99" y="1055481"/>
            <a:ext cx="4469546" cy="27403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262EDD-F3D5-BDE1-4E2B-6FE92672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535" y="952984"/>
            <a:ext cx="1299295" cy="31606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D6F6C0-D2C7-1C01-2AAB-204A7EBB43D7}"/>
              </a:ext>
            </a:extLst>
          </p:cNvPr>
          <p:cNvSpPr txBox="1"/>
          <p:nvPr/>
        </p:nvSpPr>
        <p:spPr>
          <a:xfrm>
            <a:off x="7453053" y="4159713"/>
            <a:ext cx="2784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语音和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灯光提醒</a:t>
            </a:r>
          </a:p>
        </p:txBody>
      </p:sp>
    </p:spTree>
    <p:extLst>
      <p:ext uri="{BB962C8B-B14F-4D97-AF65-F5344CB8AC3E}">
        <p14:creationId xmlns:p14="http://schemas.microsoft.com/office/powerpoint/2010/main" val="3383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1.04167E-6 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919237"/>
            <a:ext cx="12569372" cy="6151856"/>
            <a:chOff x="-188686" y="919237"/>
            <a:chExt cx="12569372" cy="6151856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0" name="TextBox 24">
            <a:extLst>
              <a:ext uri="{FF2B5EF4-FFF2-40B4-BE49-F238E27FC236}">
                <a16:creationId xmlns:a16="http://schemas.microsoft.com/office/drawing/2014/main" id="{E5D54D62-76F5-4090-8350-9973BD0CD8F5}"/>
              </a:ext>
            </a:extLst>
          </p:cNvPr>
          <p:cNvSpPr txBox="1"/>
          <p:nvPr/>
        </p:nvSpPr>
        <p:spPr>
          <a:xfrm>
            <a:off x="6304450" y="2779190"/>
            <a:ext cx="5492682" cy="101564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通过将流式算法映射到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上，可以利用其并行性和定制化特性，以实现高性能和低延迟的数据处理。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7A4307CA-CD6A-1900-9BA5-6BCD0EDB826C}"/>
              </a:ext>
            </a:extLst>
          </p:cNvPr>
          <p:cNvSpPr txBox="1"/>
          <p:nvPr/>
        </p:nvSpPr>
        <p:spPr>
          <a:xfrm>
            <a:off x="2550424" y="4722923"/>
            <a:ext cx="1448346" cy="34879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zh-CN" altLang="en-US" b="1" noProof="0" dirty="0"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rPr>
              <a:t>主控模块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8C20BF-7D8F-186F-08E4-2CF9CDE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3" y="1241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244E36-A0A4-70E8-A043-DC2673F980C9}"/>
              </a:ext>
            </a:extLst>
          </p:cNvPr>
          <p:cNvSpPr/>
          <p:nvPr/>
        </p:nvSpPr>
        <p:spPr>
          <a:xfrm>
            <a:off x="5867406" y="2122493"/>
            <a:ext cx="6131997" cy="2239442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PA-任意多边形 32">
            <a:extLst>
              <a:ext uri="{FF2B5EF4-FFF2-40B4-BE49-F238E27FC236}">
                <a16:creationId xmlns:a16="http://schemas.microsoft.com/office/drawing/2014/main" id="{4A9B2BBB-B80C-8E40-85AF-B9EF32D62665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629897" y="2122493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17F34C-D1FB-30E6-31DB-0201C1FFBEDB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EB264F-5283-6B08-03B0-2BB67BFD0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2" y="141923"/>
            <a:ext cx="1975275" cy="6462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BEC5BE-8054-D54F-398B-8CDDE18AF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159" y="2232771"/>
            <a:ext cx="3642875" cy="21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8.33333E-7 0.0002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5" grpId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4844AC-D1CE-1107-BF15-CD36B5252EB1}"/>
              </a:ext>
            </a:extLst>
          </p:cNvPr>
          <p:cNvSpPr/>
          <p:nvPr/>
        </p:nvSpPr>
        <p:spPr>
          <a:xfrm>
            <a:off x="-210207" y="-760887"/>
            <a:ext cx="12927724" cy="88392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33D98-DE1C-1DBA-E569-A108AEA9EA68}"/>
              </a:ext>
            </a:extLst>
          </p:cNvPr>
          <p:cNvSpPr txBox="1"/>
          <p:nvPr/>
        </p:nvSpPr>
        <p:spPr>
          <a:xfrm>
            <a:off x="4278125" y="3658713"/>
            <a:ext cx="395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95FFFEBA-2F7E-B322-99F4-42856B66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307" y="1769132"/>
            <a:ext cx="20793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04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02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400" b="1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成果展示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8C20BF-7D8F-186F-08E4-2CF9CDE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3" y="1241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454DEE-8467-99A2-9254-4FF704C74D33}"/>
              </a:ext>
            </a:extLst>
          </p:cNvPr>
          <p:cNvSpPr txBox="1"/>
          <p:nvPr/>
        </p:nvSpPr>
        <p:spPr>
          <a:xfrm>
            <a:off x="5150722" y="6081493"/>
            <a:ext cx="140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树莓派主体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AAA761-65DD-3D48-81EA-10166E8AE6A5}"/>
              </a:ext>
            </a:extLst>
          </p:cNvPr>
          <p:cNvSpPr txBox="1"/>
          <p:nvPr/>
        </p:nvSpPr>
        <p:spPr>
          <a:xfrm>
            <a:off x="1669709" y="5586113"/>
            <a:ext cx="911386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just">
              <a:lnSpc>
                <a:spcPct val="150000"/>
              </a:lnSpc>
            </a:pPr>
            <a:r>
              <a:rPr lang="zh-CN" altLang="en-US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86A558-8E79-8322-DB49-12B53E70260C}"/>
              </a:ext>
            </a:extLst>
          </p:cNvPr>
          <p:cNvSpPr/>
          <p:nvPr/>
        </p:nvSpPr>
        <p:spPr>
          <a:xfrm>
            <a:off x="1137315" y="9100763"/>
            <a:ext cx="9917369" cy="1704758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-任意多边形 32">
            <a:extLst>
              <a:ext uri="{FF2B5EF4-FFF2-40B4-BE49-F238E27FC236}">
                <a16:creationId xmlns:a16="http://schemas.microsoft.com/office/drawing/2014/main" id="{E7059310-0D57-43DE-4E47-57ACBA23EC21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64963" y="1358319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3C366C8-AAB8-780A-1F26-2D573C115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8F14458-3F4F-59ED-EEF1-BF561DD5DFEA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42878D-57DE-FC44-1BC7-E460CA6C5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15390" r="39581" b="12036"/>
          <a:stretch/>
        </p:blipFill>
        <p:spPr>
          <a:xfrm rot="5400000">
            <a:off x="9397551" y="1076174"/>
            <a:ext cx="1967971" cy="18516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921C7C-061B-9966-5585-FFCF9A01FE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28752" r="41851" b="36046"/>
          <a:stretch/>
        </p:blipFill>
        <p:spPr>
          <a:xfrm rot="5400000">
            <a:off x="6762779" y="4059211"/>
            <a:ext cx="2550148" cy="1251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DC8124-F9AE-1084-5E59-46C0373D8C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t="11076" r="31429" b="14470"/>
          <a:stretch/>
        </p:blipFill>
        <p:spPr>
          <a:xfrm>
            <a:off x="1313964" y="1119041"/>
            <a:ext cx="2389125" cy="18257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F68B77-C54E-7146-9554-20C7264805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4" t="32277" r="39709" b="28531"/>
          <a:stretch/>
        </p:blipFill>
        <p:spPr>
          <a:xfrm rot="5400000">
            <a:off x="9617442" y="4208423"/>
            <a:ext cx="1729734" cy="14222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65A1872-A99C-9769-34C4-4E1C4D7440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7" t="28398" r="47208" b="30721"/>
          <a:stretch/>
        </p:blipFill>
        <p:spPr>
          <a:xfrm>
            <a:off x="6963565" y="1018026"/>
            <a:ext cx="2086088" cy="18404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8303079-719B-F87E-E970-5D310F67B8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9" t="9581" r="27788" b="10836"/>
          <a:stretch/>
        </p:blipFill>
        <p:spPr>
          <a:xfrm>
            <a:off x="1338579" y="4031021"/>
            <a:ext cx="2275888" cy="19077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571FDF5-B900-879E-E9BF-57EEACA3C18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t="15949" r="15747" b="16162"/>
          <a:stretch/>
        </p:blipFill>
        <p:spPr>
          <a:xfrm rot="5400000">
            <a:off x="3622341" y="2565185"/>
            <a:ext cx="3959143" cy="206337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BB70970-094C-7293-4DF5-24727F637DCD}"/>
              </a:ext>
            </a:extLst>
          </p:cNvPr>
          <p:cNvSpPr txBox="1"/>
          <p:nvPr/>
        </p:nvSpPr>
        <p:spPr>
          <a:xfrm>
            <a:off x="1805683" y="3093013"/>
            <a:ext cx="140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核心板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7BD6292-808C-C32F-4EA8-B613072341BB}"/>
              </a:ext>
            </a:extLst>
          </p:cNvPr>
          <p:cNvSpPr txBox="1"/>
          <p:nvPr/>
        </p:nvSpPr>
        <p:spPr>
          <a:xfrm>
            <a:off x="2297403" y="6144214"/>
            <a:ext cx="140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6E9C04F-7B99-BEA7-7B90-1EF3F020FD15}"/>
              </a:ext>
            </a:extLst>
          </p:cNvPr>
          <p:cNvSpPr txBox="1"/>
          <p:nvPr/>
        </p:nvSpPr>
        <p:spPr>
          <a:xfrm>
            <a:off x="7469031" y="3018218"/>
            <a:ext cx="140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MAX30103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25B78C8-9C54-0B1D-CC73-A85AD9DA0CE4}"/>
              </a:ext>
            </a:extLst>
          </p:cNvPr>
          <p:cNvSpPr txBox="1"/>
          <p:nvPr/>
        </p:nvSpPr>
        <p:spPr>
          <a:xfrm>
            <a:off x="9637545" y="3093013"/>
            <a:ext cx="1689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HC-05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蓝牙模块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1E47A98-DE26-ED4F-C521-B951F6361093}"/>
              </a:ext>
            </a:extLst>
          </p:cNvPr>
          <p:cNvSpPr txBox="1"/>
          <p:nvPr/>
        </p:nvSpPr>
        <p:spPr>
          <a:xfrm>
            <a:off x="9938806" y="6165367"/>
            <a:ext cx="1689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BEER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蜂鸣器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2C676B1-C5C5-1F58-0956-40A07BE43FD2}"/>
              </a:ext>
            </a:extLst>
          </p:cNvPr>
          <p:cNvSpPr txBox="1"/>
          <p:nvPr/>
        </p:nvSpPr>
        <p:spPr>
          <a:xfrm>
            <a:off x="7644149" y="6120618"/>
            <a:ext cx="1689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87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1.04167E-6 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2023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92100" algn="l"/>
              <a:r>
                <a:rPr lang="zh-CN" altLang="en-US" sz="2400" b="1" dirty="0">
                  <a:solidFill>
                    <a:schemeClr val="accent2"/>
                  </a:solidFill>
                  <a:ea typeface="思源黑体" panose="020B0500000000000000" pitchFamily="34" charset="-122"/>
                </a:rPr>
                <a:t>成果展示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8C20BF-7D8F-186F-08E4-2CF9CDE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3" y="1241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AAA761-65DD-3D48-81EA-10166E8AE6A5}"/>
              </a:ext>
            </a:extLst>
          </p:cNvPr>
          <p:cNvSpPr txBox="1"/>
          <p:nvPr/>
        </p:nvSpPr>
        <p:spPr>
          <a:xfrm>
            <a:off x="969644" y="5211275"/>
            <a:ext cx="2759426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just">
              <a:lnSpc>
                <a:spcPct val="150000"/>
              </a:lnSpc>
            </a:pP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互联网</a:t>
            </a:r>
            <a:r>
              <a:rPr lang="en-US" altLang="zh-CN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校级竞赛证书</a:t>
            </a:r>
            <a:endParaRPr lang="zh-CN" altLang="zh-CN" sz="1400" b="1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3C366C8-AAB8-780A-1F26-2D573C115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8F14458-3F4F-59ED-EEF1-BF561DD5DFEA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4AF7E0-7CC7-FD73-811A-B7FAB3B70A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b="1632"/>
          <a:stretch/>
        </p:blipFill>
        <p:spPr>
          <a:xfrm>
            <a:off x="1101327" y="1171610"/>
            <a:ext cx="2759426" cy="40195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7BC66F-534C-F217-F051-8836AE88C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71" y="1301088"/>
            <a:ext cx="2891109" cy="40895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37372A-5EF6-70E4-0B30-FC740774D677}"/>
              </a:ext>
            </a:extLst>
          </p:cNvPr>
          <p:cNvSpPr txBox="1"/>
          <p:nvPr/>
        </p:nvSpPr>
        <p:spPr>
          <a:xfrm>
            <a:off x="5082476" y="5205400"/>
            <a:ext cx="202704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just">
              <a:lnSpc>
                <a:spcPct val="150000"/>
              </a:lnSpc>
            </a:pP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软件著作权</a:t>
            </a:r>
            <a:endParaRPr lang="zh-CN" altLang="zh-CN" b="1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873ED6-6EEC-81AC-4DD8-3D206249251E}"/>
              </a:ext>
            </a:extLst>
          </p:cNvPr>
          <p:cNvSpPr txBox="1"/>
          <p:nvPr/>
        </p:nvSpPr>
        <p:spPr>
          <a:xfrm>
            <a:off x="8226581" y="2842052"/>
            <a:ext cx="244389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just">
              <a:lnSpc>
                <a:spcPct val="150000"/>
              </a:lnSpc>
            </a:pPr>
            <a:r>
              <a:rPr lang="en-US" altLang="zh-CN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PS:</a:t>
            </a: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这是省级证书</a:t>
            </a:r>
            <a:endParaRPr lang="zh-CN" altLang="zh-CN" b="1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719CB2B-8089-A4DC-EAD1-D8B13EC9429C}"/>
              </a:ext>
            </a:extLst>
          </p:cNvPr>
          <p:cNvSpPr txBox="1"/>
          <p:nvPr/>
        </p:nvSpPr>
        <p:spPr>
          <a:xfrm>
            <a:off x="7973585" y="5161154"/>
            <a:ext cx="2759426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just">
              <a:lnSpc>
                <a:spcPct val="150000"/>
              </a:lnSpc>
            </a:pP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互联网</a:t>
            </a:r>
            <a:r>
              <a:rPr lang="en-US" altLang="zh-CN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省级竞赛证书</a:t>
            </a:r>
            <a:endParaRPr lang="zh-CN" altLang="zh-CN" sz="1400" b="1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67B054C4-8A43-2547-A538-16B9C9F79C51}"/>
              </a:ext>
            </a:extLst>
          </p:cNvPr>
          <p:cNvSpPr/>
          <p:nvPr/>
        </p:nvSpPr>
        <p:spPr>
          <a:xfrm>
            <a:off x="5499100" y="3"/>
            <a:ext cx="6692900" cy="6857997"/>
          </a:xfrm>
          <a:prstGeom prst="rect">
            <a:avLst/>
          </a:prstGeom>
          <a:blipFill>
            <a:blip r:embed="rId3"/>
            <a:srcRect/>
            <a:stretch>
              <a:fillRect l="-30076" r="-300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805C3C7D-C6CA-2448-A1F3-066E3347C894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459549" cy="6858000"/>
          </a:xfrm>
          <a:custGeom>
            <a:avLst/>
            <a:gdLst>
              <a:gd name="T0" fmla="*/ 1710 w 2728"/>
              <a:gd name="T1" fmla="*/ 0 h 1334"/>
              <a:gd name="T2" fmla="*/ 2728 w 2728"/>
              <a:gd name="T3" fmla="*/ 1334 h 1334"/>
              <a:gd name="T4" fmla="*/ 0 w 2728"/>
              <a:gd name="T5" fmla="*/ 1334 h 1334"/>
              <a:gd name="T6" fmla="*/ 0 w 2728"/>
              <a:gd name="T7" fmla="*/ 0 h 1334"/>
              <a:gd name="T8" fmla="*/ 1710 w 2728"/>
              <a:gd name="T9" fmla="*/ 0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8" h="1334">
                <a:moveTo>
                  <a:pt x="1710" y="0"/>
                </a:moveTo>
                <a:lnTo>
                  <a:pt x="2728" y="1334"/>
                </a:lnTo>
                <a:lnTo>
                  <a:pt x="0" y="1334"/>
                </a:lnTo>
                <a:lnTo>
                  <a:pt x="0" y="0"/>
                </a:lnTo>
                <a:lnTo>
                  <a:pt x="17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28840C43-EA8A-974D-AD99-C299755ADF9A}"/>
              </a:ext>
            </a:extLst>
          </p:cNvPr>
          <p:cNvSpPr>
            <a:spLocks/>
          </p:cNvSpPr>
          <p:nvPr/>
        </p:nvSpPr>
        <p:spPr bwMode="auto">
          <a:xfrm>
            <a:off x="5794322" y="0"/>
            <a:ext cx="3696437" cy="6857997"/>
          </a:xfrm>
          <a:custGeom>
            <a:avLst/>
            <a:gdLst>
              <a:gd name="T0" fmla="*/ 1018 w 1066"/>
              <a:gd name="T1" fmla="*/ 1334 h 1334"/>
              <a:gd name="T2" fmla="*/ 0 w 1066"/>
              <a:gd name="T3" fmla="*/ 0 h 1334"/>
              <a:gd name="T4" fmla="*/ 48 w 1066"/>
              <a:gd name="T5" fmla="*/ 0 h 1334"/>
              <a:gd name="T6" fmla="*/ 1066 w 1066"/>
              <a:gd name="T7" fmla="*/ 1334 h 1334"/>
              <a:gd name="T8" fmla="*/ 1018 w 1066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6" h="1334">
                <a:moveTo>
                  <a:pt x="1018" y="1334"/>
                </a:moveTo>
                <a:lnTo>
                  <a:pt x="0" y="0"/>
                </a:lnTo>
                <a:lnTo>
                  <a:pt x="48" y="0"/>
                </a:lnTo>
                <a:lnTo>
                  <a:pt x="1066" y="1334"/>
                </a:lnTo>
                <a:lnTo>
                  <a:pt x="1018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083BDA77-398F-F84D-996B-B680DF9A15AD}"/>
              </a:ext>
            </a:extLst>
          </p:cNvPr>
          <p:cNvGrpSpPr/>
          <p:nvPr/>
        </p:nvGrpSpPr>
        <p:grpSpPr>
          <a:xfrm>
            <a:off x="722479" y="2116663"/>
            <a:ext cx="9459548" cy="2624672"/>
            <a:chOff x="1517026" y="2433763"/>
            <a:chExt cx="2991000" cy="829891"/>
          </a:xfrm>
        </p:grpSpPr>
        <p:sp>
          <p:nvSpPr>
            <p:cNvPr id="20" name="Hexagon 69">
              <a:extLst>
                <a:ext uri="{FF2B5EF4-FFF2-40B4-BE49-F238E27FC236}">
                  <a16:creationId xmlns:a16="http://schemas.microsoft.com/office/drawing/2014/main" id="{78F3AAEC-6DA7-A849-B0AA-CD8538FAB9E7}"/>
                </a:ext>
              </a:extLst>
            </p:cNvPr>
            <p:cNvSpPr/>
            <p:nvPr/>
          </p:nvSpPr>
          <p:spPr>
            <a:xfrm>
              <a:off x="1711196" y="2433763"/>
              <a:ext cx="2796830" cy="82989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685800" dist="241300" dir="5400000" sx="91000" sy="91000" algn="t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21" name="组合 140">
              <a:extLst>
                <a:ext uri="{FF2B5EF4-FFF2-40B4-BE49-F238E27FC236}">
                  <a16:creationId xmlns:a16="http://schemas.microsoft.com/office/drawing/2014/main" id="{41765ECD-9C2B-E943-AB3B-74F729BA35E1}"/>
                </a:ext>
              </a:extLst>
            </p:cNvPr>
            <p:cNvGrpSpPr/>
            <p:nvPr/>
          </p:nvGrpSpPr>
          <p:grpSpPr>
            <a:xfrm>
              <a:off x="1517026" y="2619713"/>
              <a:ext cx="519373" cy="457990"/>
              <a:chOff x="7190995" y="3437854"/>
              <a:chExt cx="519373" cy="457990"/>
            </a:xfrm>
          </p:grpSpPr>
          <p:sp>
            <p:nvSpPr>
              <p:cNvPr id="22" name="Hexagon 71">
                <a:extLst>
                  <a:ext uri="{FF2B5EF4-FFF2-40B4-BE49-F238E27FC236}">
                    <a16:creationId xmlns:a16="http://schemas.microsoft.com/office/drawing/2014/main" id="{E0B0F3B8-91C8-4B4C-827C-23BF720F3E0E}"/>
                  </a:ext>
                </a:extLst>
              </p:cNvPr>
              <p:cNvSpPr/>
              <p:nvPr/>
            </p:nvSpPr>
            <p:spPr>
              <a:xfrm>
                <a:off x="7190995" y="3437854"/>
                <a:ext cx="519373" cy="457990"/>
              </a:xfrm>
              <a:prstGeom prst="hexagon">
                <a:avLst/>
              </a:prstGeom>
              <a:gradFill>
                <a:gsLst>
                  <a:gs pos="0">
                    <a:schemeClr val="accent1"/>
                  </a:gs>
                  <a:gs pos="93000">
                    <a:schemeClr val="accent2"/>
                  </a:gs>
                </a:gsLst>
                <a:lin ang="6600000" scaled="0"/>
              </a:gradFill>
              <a:ln>
                <a:noFill/>
              </a:ln>
              <a:effectLst>
                <a:outerShdw blurRad="406400" dist="1905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pic>
            <p:nvPicPr>
              <p:cNvPr id="23" name="图片 142">
                <a:extLst>
                  <a:ext uri="{FF2B5EF4-FFF2-40B4-BE49-F238E27FC236}">
                    <a16:creationId xmlns:a16="http://schemas.microsoft.com/office/drawing/2014/main" id="{C280A564-48EE-8847-8FD9-B9977E9CF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703" y="3523871"/>
                <a:ext cx="285956" cy="285956"/>
              </a:xfrm>
              <a:prstGeom prst="rect">
                <a:avLst/>
              </a:prstGeom>
            </p:spPr>
          </p:pic>
        </p:grpSp>
      </p:grpSp>
      <p:sp>
        <p:nvSpPr>
          <p:cNvPr id="24" name="文本框 97">
            <a:extLst>
              <a:ext uri="{FF2B5EF4-FFF2-40B4-BE49-F238E27FC236}">
                <a16:creationId xmlns:a16="http://schemas.microsoft.com/office/drawing/2014/main" id="{DECACA96-FBF5-3140-81F8-FD384AAA449F}"/>
              </a:ext>
            </a:extLst>
          </p:cNvPr>
          <p:cNvSpPr txBox="1"/>
          <p:nvPr/>
        </p:nvSpPr>
        <p:spPr>
          <a:xfrm>
            <a:off x="3114628" y="2433857"/>
            <a:ext cx="535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谢谢观看</a:t>
            </a: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A359481E-88D8-DD40-83FD-8BA9DE0EDE37}"/>
              </a:ext>
            </a:extLst>
          </p:cNvPr>
          <p:cNvSpPr txBox="1"/>
          <p:nvPr/>
        </p:nvSpPr>
        <p:spPr>
          <a:xfrm>
            <a:off x="3114628" y="3634186"/>
            <a:ext cx="5359388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POWERPOINT TEMPLATE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FD46D90-8E7E-5545-BDC3-38DA317FD4C7}"/>
              </a:ext>
            </a:extLst>
          </p:cNvPr>
          <p:cNvSpPr txBox="1"/>
          <p:nvPr/>
        </p:nvSpPr>
        <p:spPr>
          <a:xfrm>
            <a:off x="824971" y="396612"/>
            <a:ext cx="27174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b="1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2022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77841A-D8FF-F144-B24B-AE9B34600495}"/>
              </a:ext>
            </a:extLst>
          </p:cNvPr>
          <p:cNvSpPr txBox="1"/>
          <p:nvPr/>
        </p:nvSpPr>
        <p:spPr>
          <a:xfrm>
            <a:off x="602961" y="5329434"/>
            <a:ext cx="786280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32000"/>
                    </a:scheme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INTERNET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"/>
                </a:schemeClr>
              </a:solidFill>
              <a:effectLst>
                <a:outerShdw blurRad="63500" sx="102000" sy="102000" algn="ctr" rotWithShape="0">
                  <a:schemeClr val="bg1">
                    <a:alpha val="32000"/>
                  </a:schemeClr>
                </a:outerShdw>
              </a:effectLst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768B24-8CBC-CE4C-93F3-CCC87D5AFA53}"/>
              </a:ext>
            </a:extLst>
          </p:cNvPr>
          <p:cNvSpPr txBox="1"/>
          <p:nvPr/>
        </p:nvSpPr>
        <p:spPr>
          <a:xfrm>
            <a:off x="773596" y="5887487"/>
            <a:ext cx="5211876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pt-BR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Etiam porta sem malesuada magna mollis euismod. Cum sociis natoque penatibus et magnis dis parturient montes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3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1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1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7" grpId="0"/>
          <p:bldP spid="2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5">
            <a:extLst>
              <a:ext uri="{FF2B5EF4-FFF2-40B4-BE49-F238E27FC236}">
                <a16:creationId xmlns:a16="http://schemas.microsoft.com/office/drawing/2014/main" id="{98051608-5394-4A52-92E6-983F349DD2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20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" name="PA-文本框 6">
            <a:extLst>
              <a:ext uri="{FF2B5EF4-FFF2-40B4-BE49-F238E27FC236}">
                <a16:creationId xmlns:a16="http://schemas.microsoft.com/office/drawing/2014/main" id="{7C0F4F3A-26FC-4196-8C5E-83BBD1E64F6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83203" y="2820365"/>
            <a:ext cx="2280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目录</a:t>
            </a:r>
            <a:endParaRPr lang="en-US" altLang="zh-CN" sz="32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CONTENT</a:t>
            </a:r>
            <a:endParaRPr lang="en-US" sz="32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PA-等腰三角形 9">
            <a:extLst>
              <a:ext uri="{FF2B5EF4-FFF2-40B4-BE49-F238E27FC236}">
                <a16:creationId xmlns:a16="http://schemas.microsoft.com/office/drawing/2014/main" id="{7065949D-F326-4347-813C-481CB6E11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-176134" y="3159177"/>
            <a:ext cx="891914" cy="5396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011966-EC35-0146-B587-6F95BBF97085}"/>
              </a:ext>
            </a:extLst>
          </p:cNvPr>
          <p:cNvSpPr txBox="1"/>
          <p:nvPr/>
        </p:nvSpPr>
        <p:spPr>
          <a:xfrm>
            <a:off x="4333031" y="1376435"/>
            <a:ext cx="8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01</a:t>
            </a:r>
            <a:endParaRPr lang="zh-CN" altLang="en-US" sz="4400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28E7A2A-4D0B-2A47-923A-2324486D50F5}"/>
              </a:ext>
            </a:extLst>
          </p:cNvPr>
          <p:cNvSpPr txBox="1"/>
          <p:nvPr/>
        </p:nvSpPr>
        <p:spPr>
          <a:xfrm>
            <a:off x="5127776" y="1534592"/>
            <a:ext cx="241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</a:rPr>
              <a:t>项目背景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358D3F-EC6A-FF4B-B1D7-E22E7E500675}"/>
              </a:ext>
            </a:extLst>
          </p:cNvPr>
          <p:cNvSpPr txBox="1"/>
          <p:nvPr/>
        </p:nvSpPr>
        <p:spPr>
          <a:xfrm>
            <a:off x="4333031" y="2560256"/>
            <a:ext cx="8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02</a:t>
            </a:r>
            <a:endParaRPr lang="zh-CN" altLang="en-US" sz="4400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E8BAD4-7918-2148-85E2-11AE94FA09B2}"/>
              </a:ext>
            </a:extLst>
          </p:cNvPr>
          <p:cNvSpPr txBox="1"/>
          <p:nvPr/>
        </p:nvSpPr>
        <p:spPr>
          <a:xfrm>
            <a:off x="5438358" y="2708716"/>
            <a:ext cx="24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FFFFFF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产品介绍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04D0B5-75B4-5A4C-B233-482D93EE6377}"/>
              </a:ext>
            </a:extLst>
          </p:cNvPr>
          <p:cNvSpPr txBox="1"/>
          <p:nvPr/>
        </p:nvSpPr>
        <p:spPr>
          <a:xfrm>
            <a:off x="4333031" y="3816752"/>
            <a:ext cx="8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03</a:t>
            </a:r>
            <a:endParaRPr lang="zh-CN" altLang="en-US" sz="4400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1BCD15-F610-F149-B432-7B60F128B9DC}"/>
              </a:ext>
            </a:extLst>
          </p:cNvPr>
          <p:cNvSpPr txBox="1"/>
          <p:nvPr/>
        </p:nvSpPr>
        <p:spPr>
          <a:xfrm>
            <a:off x="5437678" y="3970639"/>
            <a:ext cx="24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FFFFFF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创新与改进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8E66C39-1EFD-2447-A9C5-0A922E215295}"/>
              </a:ext>
            </a:extLst>
          </p:cNvPr>
          <p:cNvSpPr txBox="1"/>
          <p:nvPr/>
        </p:nvSpPr>
        <p:spPr>
          <a:xfrm>
            <a:off x="4333031" y="4927901"/>
            <a:ext cx="8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04</a:t>
            </a:r>
            <a:endParaRPr lang="zh-CN" altLang="en-US" sz="4400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6F6DDA2-6230-0B4A-A356-B0E3811D26BC}"/>
              </a:ext>
            </a:extLst>
          </p:cNvPr>
          <p:cNvSpPr txBox="1"/>
          <p:nvPr/>
        </p:nvSpPr>
        <p:spPr>
          <a:xfrm>
            <a:off x="5437678" y="5081788"/>
            <a:ext cx="24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FFFFFF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成果展示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54E15D3-06CE-8A46-1C2B-23C994FD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209" y="2179874"/>
            <a:ext cx="4715301" cy="31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551A58-41FE-2C62-EA4E-3C46B1478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84DA9B-D10B-C81F-E753-C28300AD4C1F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86064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/>
      <p:bldP spid="4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4844AC-D1CE-1107-BF15-CD36B5252EB1}"/>
              </a:ext>
            </a:extLst>
          </p:cNvPr>
          <p:cNvSpPr/>
          <p:nvPr/>
        </p:nvSpPr>
        <p:spPr>
          <a:xfrm>
            <a:off x="-548410" y="-299222"/>
            <a:ext cx="12927724" cy="88392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33D98-DE1C-1DBA-E569-A108AEA9EA68}"/>
              </a:ext>
            </a:extLst>
          </p:cNvPr>
          <p:cNvSpPr txBox="1"/>
          <p:nvPr/>
        </p:nvSpPr>
        <p:spPr>
          <a:xfrm>
            <a:off x="4467728" y="3658713"/>
            <a:ext cx="395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95FFFEBA-2F7E-B322-99F4-42856B66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307" y="1769132"/>
            <a:ext cx="20793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01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224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-任意多边形 32">
            <a:extLst>
              <a:ext uri="{FF2B5EF4-FFF2-40B4-BE49-F238E27FC236}">
                <a16:creationId xmlns:a16="http://schemas.microsoft.com/office/drawing/2014/main" id="{B424B0A0-EDB6-7AF9-0E47-C953B67E3051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3223957" y="4282246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F0E81B2A-C3E0-3FEF-90A2-057C1B90F3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30424"/>
              </p:ext>
            </p:extLst>
          </p:nvPr>
        </p:nvGraphicFramePr>
        <p:xfrm>
          <a:off x="902727" y="1235177"/>
          <a:ext cx="4923460" cy="2973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6B17899B-38B6-8D9D-ACCD-304479217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406542"/>
              </p:ext>
            </p:extLst>
          </p:nvPr>
        </p:nvGraphicFramePr>
        <p:xfrm>
          <a:off x="6365813" y="1201245"/>
          <a:ext cx="4911236" cy="2973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45D0FBC-06B2-63CF-9441-15A268E27072}"/>
              </a:ext>
            </a:extLst>
          </p:cNvPr>
          <p:cNvSpPr txBox="1"/>
          <p:nvPr/>
        </p:nvSpPr>
        <p:spPr>
          <a:xfrm>
            <a:off x="3223957" y="4386814"/>
            <a:ext cx="6283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载客汽车保有量达到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.02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亿辆，去年同期相比增加</a:t>
            </a:r>
            <a:r>
              <a:rPr lang="en-US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315.5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万辆。</a:t>
            </a:r>
            <a:endParaRPr lang="en-US" altLang="zh-CN" sz="1800" kern="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载货汽车保有量达</a:t>
            </a:r>
            <a:r>
              <a:rPr lang="en-US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3191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万辆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新注册登记载货汽车达</a:t>
            </a:r>
            <a:r>
              <a:rPr lang="en-US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242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万辆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B7CE15-FF63-5B32-AECE-C3DB276C6F85}"/>
              </a:ext>
            </a:extLst>
          </p:cNvPr>
          <p:cNvSpPr/>
          <p:nvPr/>
        </p:nvSpPr>
        <p:spPr>
          <a:xfrm>
            <a:off x="3223957" y="4313142"/>
            <a:ext cx="6034343" cy="1827997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1D3DDF9-B57B-7005-0B16-73CDA942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5C42F0F-F970-0B36-A0FD-142899E9EDE3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5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-3.33333E-6 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-任意多边形 32">
            <a:extLst>
              <a:ext uri="{FF2B5EF4-FFF2-40B4-BE49-F238E27FC236}">
                <a16:creationId xmlns:a16="http://schemas.microsoft.com/office/drawing/2014/main" id="{AEF9B618-C943-A12F-55F9-1F3299BB6331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283594" y="5223953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31403C-87E8-570D-A5F0-0B43ADC6E533}"/>
              </a:ext>
            </a:extLst>
          </p:cNvPr>
          <p:cNvSpPr/>
          <p:nvPr/>
        </p:nvSpPr>
        <p:spPr>
          <a:xfrm>
            <a:off x="1485901" y="5201129"/>
            <a:ext cx="8897888" cy="854026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EB293E-59FB-4139-9391-A18188D7F6AA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2C1D4D-80ED-4E6E-99FB-3D314D4DD717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5">
              <a:extLst>
                <a:ext uri="{FF2B5EF4-FFF2-40B4-BE49-F238E27FC236}">
                  <a16:creationId xmlns:a16="http://schemas.microsoft.com/office/drawing/2014/main" id="{944F0437-0A6C-4E08-A1DC-AA5B64D17B82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5E6C82C-E9B5-4CE6-BD78-47AB6A7AFE37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5FCE0DC-D3EA-0A4F-B4F9-FE843AFE81CE}"/>
              </a:ext>
            </a:extLst>
          </p:cNvPr>
          <p:cNvSpPr/>
          <p:nvPr/>
        </p:nvSpPr>
        <p:spPr>
          <a:xfrm>
            <a:off x="754" y="1195894"/>
            <a:ext cx="12190495" cy="433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F734B8-2E5C-0040-ADFE-5A2C369BA3AF}"/>
              </a:ext>
            </a:extLst>
          </p:cNvPr>
          <p:cNvSpPr/>
          <p:nvPr/>
        </p:nvSpPr>
        <p:spPr>
          <a:xfrm>
            <a:off x="1505" y="4957826"/>
            <a:ext cx="12190495" cy="433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C62E4E-9E00-0641-9539-B003916FD89E}"/>
              </a:ext>
            </a:extLst>
          </p:cNvPr>
          <p:cNvSpPr/>
          <p:nvPr/>
        </p:nvSpPr>
        <p:spPr>
          <a:xfrm>
            <a:off x="1689100" y="5309530"/>
            <a:ext cx="9660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现在自动驾驶技术都停留在辅助驾驶阶段，并不能完全取代驾驶员驾驶。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47C49E-85BD-4B71-67A4-EB6AEDD73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8" y="1292147"/>
            <a:ext cx="4728118" cy="31557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153D88-D77B-0BCD-6543-6E077D84C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21" y="1319867"/>
            <a:ext cx="4748407" cy="312802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3625D21-AEF8-1ADE-93D6-2365632AD244}"/>
              </a:ext>
            </a:extLst>
          </p:cNvPr>
          <p:cNvSpPr txBox="1"/>
          <p:nvPr/>
        </p:nvSpPr>
        <p:spPr>
          <a:xfrm>
            <a:off x="8116805" y="4554937"/>
            <a:ext cx="1831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特斯拉刹不住车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E286F69-7279-209C-2693-76750332A015}"/>
              </a:ext>
            </a:extLst>
          </p:cNvPr>
          <p:cNvSpPr txBox="1"/>
          <p:nvPr/>
        </p:nvSpPr>
        <p:spPr>
          <a:xfrm>
            <a:off x="1989966" y="4545452"/>
            <a:ext cx="1831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沃尔沃高速撞车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38FCBF7-AF9D-A67E-186B-50C98B240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B1DDD4E-2BCC-C97C-4048-E19EDDB74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8D6FA1B-8C68-D8AE-2EE9-943F2250ADD0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07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4 L 1.25E-6 0.0002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5" grpId="0" animBg="1"/>
      <p:bldP spid="6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-任意多边形 32">
            <a:extLst>
              <a:ext uri="{FF2B5EF4-FFF2-40B4-BE49-F238E27FC236}">
                <a16:creationId xmlns:a16="http://schemas.microsoft.com/office/drawing/2014/main" id="{9050B18A-9225-BACB-3611-5553B2FD1721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6833622" y="1354105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5A547F-4703-4587-93E1-5AC4CC026846}"/>
              </a:ext>
            </a:extLst>
          </p:cNvPr>
          <p:cNvGrpSpPr/>
          <p:nvPr/>
        </p:nvGrpSpPr>
        <p:grpSpPr>
          <a:xfrm>
            <a:off x="-377372" y="326243"/>
            <a:ext cx="12569372" cy="6784047"/>
            <a:chOff x="-188686" y="287046"/>
            <a:chExt cx="12569372" cy="678404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E4AEBD7-7F49-452F-B74E-4AFCB976A886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58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5D81A244-0864-43C3-B0EA-981F60261E61}"/>
                </a:ext>
              </a:extLst>
            </p:cNvPr>
            <p:cNvSpPr txBox="1"/>
            <p:nvPr/>
          </p:nvSpPr>
          <p:spPr>
            <a:xfrm>
              <a:off x="1527265" y="287046"/>
              <a:ext cx="150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B6780C8-D6C2-4AB1-AB34-8A0513945AAB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Rectangle 42">
            <a:extLst>
              <a:ext uri="{FF2B5EF4-FFF2-40B4-BE49-F238E27FC236}">
                <a16:creationId xmlns:a16="http://schemas.microsoft.com/office/drawing/2014/main" id="{97DB948C-9150-4264-8DBF-61DE5AF1473E}"/>
              </a:ext>
            </a:extLst>
          </p:cNvPr>
          <p:cNvSpPr/>
          <p:nvPr/>
        </p:nvSpPr>
        <p:spPr>
          <a:xfrm>
            <a:off x="7217215" y="2943312"/>
            <a:ext cx="253951" cy="254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  <a:sym typeface="思源黑体" panose="020B0500000000000000" pitchFamily="34" charset="-122"/>
              </a:rPr>
              <a:t>+</a:t>
            </a: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90B62FFC-7DEC-4013-928B-97EB28702E39}"/>
              </a:ext>
            </a:extLst>
          </p:cNvPr>
          <p:cNvSpPr/>
          <p:nvPr/>
        </p:nvSpPr>
        <p:spPr>
          <a:xfrm>
            <a:off x="7217215" y="4486004"/>
            <a:ext cx="253951" cy="254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  <a:sym typeface="思源黑体" panose="020B0500000000000000" pitchFamily="34" charset="-122"/>
              </a:rPr>
              <a:t>+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EB419852-72D9-400C-8682-AA7B4E9BAECC}"/>
              </a:ext>
            </a:extLst>
          </p:cNvPr>
          <p:cNvSpPr/>
          <p:nvPr/>
        </p:nvSpPr>
        <p:spPr>
          <a:xfrm>
            <a:off x="7775239" y="3083404"/>
            <a:ext cx="35077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能够协调出行路线与规划时间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提高出行效率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减少能源消耗</a:t>
            </a:r>
            <a:r>
              <a:rPr lang="zh-CN" altLang="en-US" dirty="0"/>
              <a:t>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70126757-1CC1-4F65-B47F-54EE0CB4C1D4}"/>
              </a:ext>
            </a:extLst>
          </p:cNvPr>
          <p:cNvSpPr/>
          <p:nvPr/>
        </p:nvSpPr>
        <p:spPr>
          <a:xfrm>
            <a:off x="7775240" y="2683294"/>
            <a:ext cx="1907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itchFamily="34" charset="0"/>
                <a:sym typeface="思源黑体" panose="020B0500000000000000" pitchFamily="34" charset="-122"/>
              </a:rPr>
              <a:t>优点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Open Sans" pitchFamily="34" charset="0"/>
              <a:sym typeface="思源黑体" panose="020B0500000000000000" pitchFamily="34" charset="-122"/>
            </a:endParaRPr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879D596E-EF4A-442F-BBDB-82E07AB1E287}"/>
              </a:ext>
            </a:extLst>
          </p:cNvPr>
          <p:cNvSpPr/>
          <p:nvPr/>
        </p:nvSpPr>
        <p:spPr>
          <a:xfrm>
            <a:off x="7775239" y="4591418"/>
            <a:ext cx="3507793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行驶时会留出较大空挡，遇到无法判断和决策的问题时会强行要求驾驶员接管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发展时间短，技术还不够成熟</a:t>
            </a:r>
            <a:r>
              <a:rPr lang="zh-CN" altLang="en-US" dirty="0"/>
              <a:t>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77EBC055-C5DC-48D1-B5AB-9C22D4075576}"/>
              </a:ext>
            </a:extLst>
          </p:cNvPr>
          <p:cNvSpPr/>
          <p:nvPr/>
        </p:nvSpPr>
        <p:spPr>
          <a:xfrm>
            <a:off x="7775240" y="4191308"/>
            <a:ext cx="1907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Open Sans" pitchFamily="34" charset="0"/>
                <a:sym typeface="思源黑体" panose="020B0500000000000000" pitchFamily="34" charset="-122"/>
              </a:rPr>
              <a:t>弊端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Open Sans" pitchFamily="34" charset="0"/>
              <a:sym typeface="思源黑体" panose="020B0500000000000000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442EB13-1E37-6338-5E25-5AEFFB2EE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24" y="1538888"/>
            <a:ext cx="5986972" cy="43606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E153137-766C-AEAE-1E7D-CD61D4413BC6}"/>
              </a:ext>
            </a:extLst>
          </p:cNvPr>
          <p:cNvSpPr txBox="1"/>
          <p:nvPr/>
        </p:nvSpPr>
        <p:spPr>
          <a:xfrm>
            <a:off x="6742042" y="1832741"/>
            <a:ext cx="628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l"/>
            <a:r>
              <a:rPr lang="zh-CN" altLang="zh-CN" sz="1800" b="1" kern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现在自动驾驶技术都停留在辅助驾驶阶段</a:t>
            </a:r>
            <a:endParaRPr lang="zh-CN" altLang="zh-CN" sz="2000" b="1" kern="10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5131A50-6AE9-0C40-F0E9-13EFE4C80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47B7CA7-3F5B-FB5E-9924-C0271607567E}"/>
              </a:ext>
            </a:extLst>
          </p:cNvPr>
          <p:cNvSpPr/>
          <p:nvPr/>
        </p:nvSpPr>
        <p:spPr>
          <a:xfrm>
            <a:off x="7061199" y="1348171"/>
            <a:ext cx="4610101" cy="4551392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6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4 -0.04584 L 2.91667E-6 0.00023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" grpId="0" animBg="1"/>
      <p:bldP spid="3" grpId="0" animBg="1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0C0C4F-492D-371A-DC71-4E3A9FE30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9" y="1482148"/>
            <a:ext cx="5837636" cy="389370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11ACBE74-BE4F-8FE9-23EF-73E9E16B322A}"/>
              </a:ext>
            </a:extLst>
          </p:cNvPr>
          <p:cNvSpPr txBox="1"/>
          <p:nvPr/>
        </p:nvSpPr>
        <p:spPr>
          <a:xfrm>
            <a:off x="6854947" y="2116245"/>
            <a:ext cx="4409195" cy="2913602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道路交通伤害是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5-29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岁的儿童和年轻人的主要死因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每年约有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万人死于道路交通碰撞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全世界道路死亡中有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发生在低收入和中等收入国家，而这些国家的车辆仅占全世界总量的约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60%;</a:t>
            </a: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道路交通碰撞带来的损失占大部分国家国内生产总值的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3%;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4DBF73-AB6F-0352-2A07-096A66A31C23}"/>
              </a:ext>
            </a:extLst>
          </p:cNvPr>
          <p:cNvSpPr/>
          <p:nvPr/>
        </p:nvSpPr>
        <p:spPr>
          <a:xfrm>
            <a:off x="6555179" y="1496291"/>
            <a:ext cx="5284520" cy="3990109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-任意多边形 32">
            <a:extLst>
              <a:ext uri="{FF2B5EF4-FFF2-40B4-BE49-F238E27FC236}">
                <a16:creationId xmlns:a16="http://schemas.microsoft.com/office/drawing/2014/main" id="{8C6F2F19-A6FB-3B76-CC54-F94450E43AB2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6321470" y="1492613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904362-2D91-E229-2343-48C2757C0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403D08B-C737-447D-1598-D36F7444ED77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75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2.08333E-7 0.000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6884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7772999-B0E1-729D-C349-D96B8BBDE404}"/>
              </a:ext>
            </a:extLst>
          </p:cNvPr>
          <p:cNvGrpSpPr/>
          <p:nvPr/>
        </p:nvGrpSpPr>
        <p:grpSpPr>
          <a:xfrm>
            <a:off x="5134971" y="1139250"/>
            <a:ext cx="6562725" cy="3581400"/>
            <a:chOff x="5085986" y="1395169"/>
            <a:chExt cx="6562725" cy="3581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467CF13-A1A4-5A18-596D-DEDA0843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986" y="1395169"/>
              <a:ext cx="6562725" cy="3581400"/>
            </a:xfrm>
            <a:prstGeom prst="rect">
              <a:avLst/>
            </a:prstGeom>
          </p:spPr>
        </p:pic>
        <p:sp>
          <p:nvSpPr>
            <p:cNvPr id="20" name="TextBox 24">
              <a:extLst>
                <a:ext uri="{FF2B5EF4-FFF2-40B4-BE49-F238E27FC236}">
                  <a16:creationId xmlns:a16="http://schemas.microsoft.com/office/drawing/2014/main" id="{E5D54D62-76F5-4090-8350-9973BD0CD8F5}"/>
                </a:ext>
              </a:extLst>
            </p:cNvPr>
            <p:cNvSpPr txBox="1"/>
            <p:nvPr/>
          </p:nvSpPr>
          <p:spPr>
            <a:xfrm>
              <a:off x="6162468" y="2106474"/>
              <a:ext cx="4409760" cy="2308308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据统计，因分心驾驶 疲劳驾驶导致的事故，无论事故起数、死亡人数还是受伤人数，均是酒后驾驶的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以上。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载货汽车辅助驾驶设备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产品类型少。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344FF4-F3C6-526A-4938-6C2352806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3" y="990392"/>
            <a:ext cx="3792606" cy="2366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358419-BF22-B317-3F1C-88E2FB786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27" y="3910860"/>
            <a:ext cx="3792606" cy="2366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24">
            <a:extLst>
              <a:ext uri="{FF2B5EF4-FFF2-40B4-BE49-F238E27FC236}">
                <a16:creationId xmlns:a16="http://schemas.microsoft.com/office/drawing/2014/main" id="{CB3A4311-9CE3-59A7-2E05-7FEE1641B872}"/>
              </a:ext>
            </a:extLst>
          </p:cNvPr>
          <p:cNvSpPr txBox="1"/>
          <p:nvPr/>
        </p:nvSpPr>
        <p:spPr>
          <a:xfrm>
            <a:off x="1950432" y="3378181"/>
            <a:ext cx="1334412" cy="34879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分心驾驶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309E7AF4-8FF6-F735-3E1C-F9F4FC83A4BF}"/>
              </a:ext>
            </a:extLst>
          </p:cNvPr>
          <p:cNvSpPr txBox="1"/>
          <p:nvPr/>
        </p:nvSpPr>
        <p:spPr>
          <a:xfrm>
            <a:off x="1948630" y="6288493"/>
            <a:ext cx="1336214" cy="34879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货车驾驶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A0731C-E0F9-1E52-BDD7-0708FF9879F3}"/>
              </a:ext>
            </a:extLst>
          </p:cNvPr>
          <p:cNvSpPr txBox="1"/>
          <p:nvPr/>
        </p:nvSpPr>
        <p:spPr>
          <a:xfrm>
            <a:off x="5330571" y="5107766"/>
            <a:ext cx="6861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l"/>
            <a:r>
              <a:rPr lang="zh-CN" altLang="zh-CN" sz="20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因此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lang="zh-CN" altLang="zh-CN" sz="20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一种</a:t>
            </a:r>
            <a:r>
              <a:rPr lang="zh-CN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对驾驶员状态进行</a:t>
            </a:r>
            <a:r>
              <a:rPr lang="zh-CN" altLang="zh-CN" sz="2400" b="1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实时监测驾驶状态预警系统</a:t>
            </a:r>
            <a:r>
              <a:rPr lang="zh-CN" altLang="zh-CN" sz="20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显得尤为重要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6FDE57-B66C-96B1-7896-C07DE6402986}"/>
              </a:ext>
            </a:extLst>
          </p:cNvPr>
          <p:cNvSpPr/>
          <p:nvPr/>
        </p:nvSpPr>
        <p:spPr>
          <a:xfrm>
            <a:off x="4833258" y="1157992"/>
            <a:ext cx="7208322" cy="5015785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任意多边形 32">
            <a:extLst>
              <a:ext uri="{FF2B5EF4-FFF2-40B4-BE49-F238E27FC236}">
                <a16:creationId xmlns:a16="http://schemas.microsoft.com/office/drawing/2014/main" id="{24737AEC-03FD-464D-6B01-96678A01B8CD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682838" y="1139250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E0DD7DA-8C81-9048-7B27-66C2C9A15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5FBB034-7E75-871C-A955-35B0DB26696A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04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4 L -4.79167E-6 0.0002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4844AC-D1CE-1107-BF15-CD36B5252EB1}"/>
              </a:ext>
            </a:extLst>
          </p:cNvPr>
          <p:cNvSpPr/>
          <p:nvPr/>
        </p:nvSpPr>
        <p:spPr>
          <a:xfrm>
            <a:off x="-210207" y="-840828"/>
            <a:ext cx="12927724" cy="88392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33D98-DE1C-1DBA-E569-A108AEA9EA68}"/>
              </a:ext>
            </a:extLst>
          </p:cNvPr>
          <p:cNvSpPr txBox="1"/>
          <p:nvPr/>
        </p:nvSpPr>
        <p:spPr>
          <a:xfrm>
            <a:off x="4467728" y="3658713"/>
            <a:ext cx="395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zh-CN" sz="5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95FFFEBA-2F7E-B322-99F4-42856B66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307" y="1769132"/>
            <a:ext cx="20793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02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9670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gradiant color scheme 22-light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17A085"/>
      </a:accent1>
      <a:accent2>
        <a:srgbClr val="49AB75"/>
      </a:accent2>
      <a:accent3>
        <a:srgbClr val="75B467"/>
      </a:accent3>
      <a:accent4>
        <a:srgbClr val="A0BE59"/>
      </a:accent4>
      <a:accent5>
        <a:srgbClr val="CAC74C"/>
      </a:accent5>
      <a:accent6>
        <a:srgbClr val="F3D03F"/>
      </a:accent6>
      <a:hlink>
        <a:srgbClr val="FF0000"/>
      </a:hlink>
      <a:folHlink>
        <a:srgbClr val="17A08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672</Words>
  <Application>Microsoft Office PowerPoint</Application>
  <PresentationFormat>宽屏</PresentationFormat>
  <Paragraphs>116</Paragraphs>
  <Slides>19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Microsoft YaHei Light</vt:lpstr>
      <vt:lpstr>等线</vt:lpstr>
      <vt:lpstr>等线 Light</vt:lpstr>
      <vt:lpstr>华文行楷</vt:lpstr>
      <vt:lpstr>思源黑体</vt:lpstr>
      <vt:lpstr>微软雅黑</vt:lpstr>
      <vt:lpstr>字魂58号-创中黑</vt:lpstr>
      <vt:lpstr>Arial</vt:lpstr>
      <vt:lpstr>Wingdings</vt:lpstr>
      <vt:lpstr>Office 主题​​</vt:lpstr>
      <vt:lpstr>Microsoft Visio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Administrater</dc:creator>
  <cp:lastModifiedBy>年 志豪</cp:lastModifiedBy>
  <cp:revision>30</cp:revision>
  <dcterms:created xsi:type="dcterms:W3CDTF">2019-11-19T13:53:54Z</dcterms:created>
  <dcterms:modified xsi:type="dcterms:W3CDTF">2023-05-25T07:38:18Z</dcterms:modified>
</cp:coreProperties>
</file>